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18"/>
  </p:notesMasterIdLst>
  <p:handoutMasterIdLst>
    <p:handoutMasterId r:id="rId19"/>
  </p:handoutMasterIdLst>
  <p:sldIdLst>
    <p:sldId id="322" r:id="rId5"/>
    <p:sldId id="317" r:id="rId6"/>
    <p:sldId id="330" r:id="rId7"/>
    <p:sldId id="305" r:id="rId8"/>
    <p:sldId id="323" r:id="rId9"/>
    <p:sldId id="324" r:id="rId10"/>
    <p:sldId id="325" r:id="rId11"/>
    <p:sldId id="326" r:id="rId12"/>
    <p:sldId id="327" r:id="rId13"/>
    <p:sldId id="328" r:id="rId14"/>
    <p:sldId id="308" r:id="rId15"/>
    <p:sldId id="309" r:id="rId16"/>
    <p:sldId id="310" r:id="rId17"/>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Weekly Intro - White BG" id="{B4587B1E-BB88-4173-8339-2929187587A5}">
          <p14:sldIdLst>
            <p14:sldId id="322"/>
            <p14:sldId id="317"/>
            <p14:sldId id="330"/>
            <p14:sldId id="305"/>
            <p14:sldId id="323"/>
            <p14:sldId id="324"/>
            <p14:sldId id="325"/>
            <p14:sldId id="326"/>
            <p14:sldId id="327"/>
            <p14:sldId id="328"/>
            <p14:sldId id="308"/>
            <p14:sldId id="309"/>
            <p14:sldId id="31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M CHIN YU" userId="S::tp063923@mail.apu.edu.my::ff6aa472-dda2-4374-a833-1ddeb24eeb3d" providerId="AD" clId="Web-{933616C2-9F9C-4430-8CD9-CC79B594A0EC}"/>
    <pc:docChg chg="sldOrd">
      <pc:chgData name="LIM CHIN YU" userId="S::tp063923@mail.apu.edu.my::ff6aa472-dda2-4374-a833-1ddeb24eeb3d" providerId="AD" clId="Web-{933616C2-9F9C-4430-8CD9-CC79B594A0EC}" dt="2023-10-25T03:26:34.075" v="0"/>
      <pc:docMkLst>
        <pc:docMk/>
      </pc:docMkLst>
      <pc:sldChg chg="ord">
        <pc:chgData name="LIM CHIN YU" userId="S::tp063923@mail.apu.edu.my::ff6aa472-dda2-4374-a833-1ddeb24eeb3d" providerId="AD" clId="Web-{933616C2-9F9C-4430-8CD9-CC79B594A0EC}" dt="2023-10-25T03:26:34.075" v="0"/>
        <pc:sldMkLst>
          <pc:docMk/>
          <pc:sldMk cId="745604609" sldId="328"/>
        </pc:sldMkLst>
      </pc:sldChg>
    </pc:docChg>
  </pc:docChgLst>
  <pc:docChgLst>
    <pc:chgData name="Ts. Umapathy Eaganathan" userId="3e88f75f-24f1-45dc-9c56-d37a15a72da6" providerId="ADAL" clId="{92F5037C-3513-442C-AF54-16D0749132AD}"/>
    <pc:docChg chg="undo custSel modMainMaster">
      <pc:chgData name="Ts. Umapathy Eaganathan" userId="3e88f75f-24f1-45dc-9c56-d37a15a72da6" providerId="ADAL" clId="{92F5037C-3513-442C-AF54-16D0749132AD}" dt="2024-01-08T11:47:35.544" v="85" actId="403"/>
      <pc:docMkLst>
        <pc:docMk/>
      </pc:docMkLst>
      <pc:sldMasterChg chg="addSp delSp modSp mod">
        <pc:chgData name="Ts. Umapathy Eaganathan" userId="3e88f75f-24f1-45dc-9c56-d37a15a72da6" providerId="ADAL" clId="{92F5037C-3513-442C-AF54-16D0749132AD}" dt="2024-01-08T11:47:35.544" v="85" actId="403"/>
        <pc:sldMasterMkLst>
          <pc:docMk/>
          <pc:sldMasterMk cId="0" sldId="2147483651"/>
        </pc:sldMasterMkLst>
        <pc:spChg chg="del mod">
          <ac:chgData name="Ts. Umapathy Eaganathan" userId="3e88f75f-24f1-45dc-9c56-d37a15a72da6" providerId="ADAL" clId="{92F5037C-3513-442C-AF54-16D0749132AD}" dt="2024-01-08T11:45:15.288" v="79"/>
          <ac:spMkLst>
            <pc:docMk/>
            <pc:sldMasterMk cId="0" sldId="2147483651"/>
            <ac:spMk id="2" creationId="{A748569D-7387-4D30-B100-DC94E7D1863E}"/>
          </ac:spMkLst>
        </pc:spChg>
        <pc:spChg chg="mod">
          <ac:chgData name="Ts. Umapathy Eaganathan" userId="3e88f75f-24f1-45dc-9c56-d37a15a72da6" providerId="ADAL" clId="{92F5037C-3513-442C-AF54-16D0749132AD}" dt="2024-01-08T11:43:28.996" v="37" actId="20577"/>
          <ac:spMkLst>
            <pc:docMk/>
            <pc:sldMasterMk cId="0" sldId="2147483651"/>
            <ac:spMk id="3" creationId="{86DC117F-9549-84AD-C279-A42AEB20D920}"/>
          </ac:spMkLst>
        </pc:spChg>
        <pc:spChg chg="add mod">
          <ac:chgData name="Ts. Umapathy Eaganathan" userId="3e88f75f-24f1-45dc-9c56-d37a15a72da6" providerId="ADAL" clId="{92F5037C-3513-442C-AF54-16D0749132AD}" dt="2024-01-08T11:47:35.544" v="85" actId="403"/>
          <ac:spMkLst>
            <pc:docMk/>
            <pc:sldMasterMk cId="0" sldId="2147483651"/>
            <ac:spMk id="4" creationId="{9F3E9605-4B84-E658-54C8-C4B2018A7017}"/>
          </ac:spMkLst>
        </pc:spChg>
        <pc:spChg chg="mod">
          <ac:chgData name="Ts. Umapathy Eaganathan" userId="3e88f75f-24f1-45dc-9c56-d37a15a72da6" providerId="ADAL" clId="{92F5037C-3513-442C-AF54-16D0749132AD}" dt="2024-01-08T11:43:42.224" v="72" actId="20577"/>
          <ac:spMkLst>
            <pc:docMk/>
            <pc:sldMasterMk cId="0" sldId="2147483651"/>
            <ac:spMk id="8" creationId="{9EBD054F-4D2B-C683-DC2F-88927DD0A10B}"/>
          </ac:spMkLst>
        </pc:spChg>
        <pc:picChg chg="mod">
          <ac:chgData name="Ts. Umapathy Eaganathan" userId="3e88f75f-24f1-45dc-9c56-d37a15a72da6" providerId="ADAL" clId="{92F5037C-3513-442C-AF54-16D0749132AD}" dt="2024-01-08T11:46:45.247" v="82" actId="1076"/>
          <ac:picMkLst>
            <pc:docMk/>
            <pc:sldMasterMk cId="0" sldId="2147483651"/>
            <ac:picMk id="7" creationId="{ECC693F6-F024-A3A9-24FB-E8ED5704B67C}"/>
          </ac:picMkLst>
        </pc:picChg>
      </pc:sldMasterChg>
    </pc:docChg>
  </pc:docChgLst>
  <pc:docChgLst>
    <pc:chgData name="Dr. Kuruvikulam Chandrasekaran Arun" userId="S::kchandran.arun@apu.edu.my::5d0b4805-a725-4b50-8deb-6929bbebf707" providerId="AD" clId="Web-{935B4A81-C79F-48CB-B54C-B6DD0A22CAA6}"/>
    <pc:docChg chg="modSld">
      <pc:chgData name="Dr. Kuruvikulam Chandrasekaran Arun" userId="S::kchandran.arun@apu.edu.my::5d0b4805-a725-4b50-8deb-6929bbebf707" providerId="AD" clId="Web-{935B4A81-C79F-48CB-B54C-B6DD0A22CAA6}" dt="2023-06-06T21:12:10.522" v="20" actId="20577"/>
      <pc:docMkLst>
        <pc:docMk/>
      </pc:docMkLst>
      <pc:sldChg chg="modSp">
        <pc:chgData name="Dr. Kuruvikulam Chandrasekaran Arun" userId="S::kchandran.arun@apu.edu.my::5d0b4805-a725-4b50-8deb-6929bbebf707" providerId="AD" clId="Web-{935B4A81-C79F-48CB-B54C-B6DD0A22CAA6}" dt="2023-06-06T21:12:10.522" v="20" actId="20577"/>
        <pc:sldMkLst>
          <pc:docMk/>
          <pc:sldMk cId="66905897" sldId="322"/>
        </pc:sldMkLst>
        <pc:spChg chg="mod">
          <ac:chgData name="Dr. Kuruvikulam Chandrasekaran Arun" userId="S::kchandran.arun@apu.edu.my::5d0b4805-a725-4b50-8deb-6929bbebf707" providerId="AD" clId="Web-{935B4A81-C79F-48CB-B54C-B6DD0A22CAA6}" dt="2023-06-06T21:12:10.522" v="20" actId="20577"/>
          <ac:spMkLst>
            <pc:docMk/>
            <pc:sldMk cId="66905897" sldId="322"/>
            <ac:spMk id="5" creationId="{E5A64D6D-4F7B-C4E6-3DF0-51112DC6C859}"/>
          </ac:spMkLst>
        </pc:spChg>
      </pc:sldChg>
    </pc:docChg>
  </pc:docChgLst>
  <pc:docChgLst>
    <pc:chgData name="LIM CHIN YU" userId="S::tp063923@mail.apu.edu.my::ff6aa472-dda2-4374-a833-1ddeb24eeb3d" providerId="AD" clId="Web-{FCD31738-5DA0-4EED-9AB2-672F2F6FE7EA}"/>
    <pc:docChg chg="sldOrd">
      <pc:chgData name="LIM CHIN YU" userId="S::tp063923@mail.apu.edu.my::ff6aa472-dda2-4374-a833-1ddeb24eeb3d" providerId="AD" clId="Web-{FCD31738-5DA0-4EED-9AB2-672F2F6FE7EA}" dt="2023-09-14T03:33:02.742" v="1"/>
      <pc:docMkLst>
        <pc:docMk/>
      </pc:docMkLst>
      <pc:sldChg chg="ord">
        <pc:chgData name="LIM CHIN YU" userId="S::tp063923@mail.apu.edu.my::ff6aa472-dda2-4374-a833-1ddeb24eeb3d" providerId="AD" clId="Web-{FCD31738-5DA0-4EED-9AB2-672F2F6FE7EA}" dt="2023-09-14T03:33:02.742" v="1"/>
        <pc:sldMkLst>
          <pc:docMk/>
          <pc:sldMk cId="2782532557" sldId="326"/>
        </pc:sldMkLst>
      </pc:sldChg>
    </pc:docChg>
  </pc:docChgLst>
  <pc:docChgLst>
    <pc:chgData name="Dr. Kuruvikulam Chandrasekaran Arun" userId="5d0b4805-a725-4b50-8deb-6929bbebf707" providerId="ADAL" clId="{53F04717-C8DC-4B30-BD65-2DA5BC048A57}"/>
    <pc:docChg chg="sldOrd">
      <pc:chgData name="Dr. Kuruvikulam Chandrasekaran Arun" userId="5d0b4805-a725-4b50-8deb-6929bbebf707" providerId="ADAL" clId="{53F04717-C8DC-4B30-BD65-2DA5BC048A57}" dt="2023-09-14T04:55:42.216" v="0" actId="20578"/>
      <pc:docMkLst>
        <pc:docMk/>
      </pc:docMkLst>
      <pc:sldChg chg="ord">
        <pc:chgData name="Dr. Kuruvikulam Chandrasekaran Arun" userId="5d0b4805-a725-4b50-8deb-6929bbebf707" providerId="ADAL" clId="{53F04717-C8DC-4B30-BD65-2DA5BC048A57}" dt="2023-09-14T04:55:42.216" v="0" actId="20578"/>
        <pc:sldMkLst>
          <pc:docMk/>
          <pc:sldMk cId="1222172671" sldId="305"/>
        </pc:sldMkLst>
      </pc:sldChg>
    </pc:docChg>
  </pc:docChgLst>
  <pc:docChgLst>
    <pc:chgData name="Dr. Kuruvikulam Chandrasekaran Arun" userId="5d0b4805-a725-4b50-8deb-6929bbebf707" providerId="ADAL" clId="{9B2E1E2B-FABE-41F9-9509-BDA7C25EBACC}"/>
    <pc:docChg chg="undo custSel modSld">
      <pc:chgData name="Dr. Kuruvikulam Chandrasekaran Arun" userId="5d0b4805-a725-4b50-8deb-6929bbebf707" providerId="ADAL" clId="{9B2E1E2B-FABE-41F9-9509-BDA7C25EBACC}" dt="2023-06-06T21:11:05.787" v="68" actId="1076"/>
      <pc:docMkLst>
        <pc:docMk/>
      </pc:docMkLst>
      <pc:sldChg chg="addSp delSp modSp mod">
        <pc:chgData name="Dr. Kuruvikulam Chandrasekaran Arun" userId="5d0b4805-a725-4b50-8deb-6929bbebf707" providerId="ADAL" clId="{9B2E1E2B-FABE-41F9-9509-BDA7C25EBACC}" dt="2023-06-06T21:11:05.787" v="68" actId="1076"/>
        <pc:sldMkLst>
          <pc:docMk/>
          <pc:sldMk cId="66905897" sldId="322"/>
        </pc:sldMkLst>
        <pc:spChg chg="add del mod">
          <ac:chgData name="Dr. Kuruvikulam Chandrasekaran Arun" userId="5d0b4805-a725-4b50-8deb-6929bbebf707" providerId="ADAL" clId="{9B2E1E2B-FABE-41F9-9509-BDA7C25EBACC}" dt="2023-06-06T21:10:28.360" v="10" actId="478"/>
          <ac:spMkLst>
            <pc:docMk/>
            <pc:sldMk cId="66905897" sldId="322"/>
            <ac:spMk id="2" creationId="{B4CBEC9C-D4E5-4B01-8B05-B5900AC1EF1F}"/>
          </ac:spMkLst>
        </pc:spChg>
        <pc:spChg chg="mod">
          <ac:chgData name="Dr. Kuruvikulam Chandrasekaran Arun" userId="5d0b4805-a725-4b50-8deb-6929bbebf707" providerId="ADAL" clId="{9B2E1E2B-FABE-41F9-9509-BDA7C25EBACC}" dt="2023-06-06T21:10:53.273" v="65" actId="6549"/>
          <ac:spMkLst>
            <pc:docMk/>
            <pc:sldMk cId="66905897" sldId="322"/>
            <ac:spMk id="5" creationId="{E5A64D6D-4F7B-C4E6-3DF0-51112DC6C859}"/>
          </ac:spMkLst>
        </pc:spChg>
        <pc:spChg chg="add del mod">
          <ac:chgData name="Dr. Kuruvikulam Chandrasekaran Arun" userId="5d0b4805-a725-4b50-8deb-6929bbebf707" providerId="ADAL" clId="{9B2E1E2B-FABE-41F9-9509-BDA7C25EBACC}" dt="2023-06-06T21:11:05.787" v="68" actId="1076"/>
          <ac:spMkLst>
            <pc:docMk/>
            <pc:sldMk cId="66905897" sldId="322"/>
            <ac:spMk id="6" creationId="{DA48EE8B-4479-DBB2-A043-0D0A551A3F92}"/>
          </ac:spMkLst>
        </pc:spChg>
      </pc:sldChg>
    </pc:docChg>
  </pc:docChgLst>
  <pc:docChgLst>
    <pc:chgData name="Dr. Kuruvikulam Chandrasekaran Arun" userId="5d0b4805-a725-4b50-8deb-6929bbebf707" providerId="ADAL" clId="{1C1BBC99-96F8-40BD-A04C-84D50C1B7269}"/>
    <pc:docChg chg="delSld modSld modSection">
      <pc:chgData name="Dr. Kuruvikulam Chandrasekaran Arun" userId="5d0b4805-a725-4b50-8deb-6929bbebf707" providerId="ADAL" clId="{1C1BBC99-96F8-40BD-A04C-84D50C1B7269}" dt="2023-05-17T01:46:39.578" v="12" actId="478"/>
      <pc:docMkLst>
        <pc:docMk/>
      </pc:docMkLst>
      <pc:sldChg chg="addSp delSp modSp mod">
        <pc:chgData name="Dr. Kuruvikulam Chandrasekaran Arun" userId="5d0b4805-a725-4b50-8deb-6929bbebf707" providerId="ADAL" clId="{1C1BBC99-96F8-40BD-A04C-84D50C1B7269}" dt="2023-05-17T01:46:39.578" v="12" actId="478"/>
        <pc:sldMkLst>
          <pc:docMk/>
          <pc:sldMk cId="2002936326" sldId="310"/>
        </pc:sldMkLst>
        <pc:spChg chg="add del mod">
          <ac:chgData name="Dr. Kuruvikulam Chandrasekaran Arun" userId="5d0b4805-a725-4b50-8deb-6929bbebf707" providerId="ADAL" clId="{1C1BBC99-96F8-40BD-A04C-84D50C1B7269}" dt="2023-05-17T01:46:39.578" v="12" actId="478"/>
          <ac:spMkLst>
            <pc:docMk/>
            <pc:sldMk cId="2002936326" sldId="310"/>
            <ac:spMk id="2" creationId="{9802E33B-5BF0-44DC-A7D0-A72D9E400905}"/>
          </ac:spMkLst>
        </pc:spChg>
        <pc:spChg chg="mod">
          <ac:chgData name="Dr. Kuruvikulam Chandrasekaran Arun" userId="5d0b4805-a725-4b50-8deb-6929bbebf707" providerId="ADAL" clId="{1C1BBC99-96F8-40BD-A04C-84D50C1B7269}" dt="2023-05-17T01:46:21.941" v="9" actId="20577"/>
          <ac:spMkLst>
            <pc:docMk/>
            <pc:sldMk cId="2002936326" sldId="310"/>
            <ac:spMk id="7" creationId="{12E60516-14FA-6023-4EA0-3F1B5EAA0BCD}"/>
          </ac:spMkLst>
        </pc:spChg>
        <pc:spChg chg="del">
          <ac:chgData name="Dr. Kuruvikulam Chandrasekaran Arun" userId="5d0b4805-a725-4b50-8deb-6929bbebf707" providerId="ADAL" clId="{1C1BBC99-96F8-40BD-A04C-84D50C1B7269}" dt="2023-05-17T01:46:36.831" v="11" actId="478"/>
          <ac:spMkLst>
            <pc:docMk/>
            <pc:sldMk cId="2002936326" sldId="310"/>
            <ac:spMk id="8" creationId="{5727BF85-4898-C572-6D05-919FBFE550CD}"/>
          </ac:spMkLst>
        </pc:spChg>
        <pc:spChg chg="del">
          <ac:chgData name="Dr. Kuruvikulam Chandrasekaran Arun" userId="5d0b4805-a725-4b50-8deb-6929bbebf707" providerId="ADAL" clId="{1C1BBC99-96F8-40BD-A04C-84D50C1B7269}" dt="2023-05-17T01:46:32.650" v="10" actId="478"/>
          <ac:spMkLst>
            <pc:docMk/>
            <pc:sldMk cId="2002936326" sldId="310"/>
            <ac:spMk id="9" creationId="{160D1C6E-2053-4E08-F1D3-C2DBE5B07258}"/>
          </ac:spMkLst>
        </pc:spChg>
      </pc:sldChg>
      <pc:sldChg chg="del">
        <pc:chgData name="Dr. Kuruvikulam Chandrasekaran Arun" userId="5d0b4805-a725-4b50-8deb-6929bbebf707" providerId="ADAL" clId="{1C1BBC99-96F8-40BD-A04C-84D50C1B7269}" dt="2023-05-17T01:46:09.100" v="0" actId="47"/>
        <pc:sldMkLst>
          <pc:docMk/>
          <pc:sldMk cId="3220907064" sldId="32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a:t>Click to edit Master title style</a:t>
            </a:r>
            <a:endParaRPr lang="en-GB"/>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a:t>Click to edit Master title style</a:t>
            </a:r>
            <a:endParaRPr lang="en-GB"/>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a:t>Click to edit Master title style</a:t>
            </a:r>
            <a:endParaRPr lang="en-GB"/>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a:t>Click to edit Master title style</a:t>
            </a:r>
            <a:endParaRPr lang="en-GB"/>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a:t>Click to edit Master title style</a:t>
            </a:r>
            <a:endParaRPr lang="en-GB"/>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a:t>Click to edit Master title style</a:t>
            </a:r>
            <a:endParaRPr lang="en-GB"/>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CT024-3-3 Distributed Computer Systems</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Introduction to Distributed Systems</a:t>
            </a:r>
          </a:p>
        </p:txBody>
      </p:sp>
      <p:sp>
        <p:nvSpPr>
          <p:cNvPr id="4" name="TextBox 3">
            <a:extLst>
              <a:ext uri="{FF2B5EF4-FFF2-40B4-BE49-F238E27FC236}">
                <a16:creationId xmlns:a16="http://schemas.microsoft.com/office/drawing/2014/main" id="{9F3E9605-4B84-E658-54C8-C4B2018A7017}"/>
              </a:ext>
            </a:extLst>
          </p:cNvPr>
          <p:cNvSpPr txBox="1"/>
          <p:nvPr userDrawn="1"/>
        </p:nvSpPr>
        <p:spPr>
          <a:xfrm>
            <a:off x="10752725" y="6619375"/>
            <a:ext cx="1162594"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blog.stackpath.com/virtual-machine/" TargetMode="External"/><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0.png"/><Relationship Id="rId2" Type="http://schemas.openxmlformats.org/officeDocument/2006/relationships/image" Target="../media/image6.jpeg"/><Relationship Id="rId1" Type="http://schemas.openxmlformats.org/officeDocument/2006/relationships/slideLayout" Target="../slideLayouts/slideLayout3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hyperlink" Target="https://www.oreilly.com/ideas/distributed-systems-a-quick-and-simple-definition" TargetMode="External"/><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2" Type="http://schemas.openxmlformats.org/officeDocument/2006/relationships/hyperlink" Target="https://blog.stackpath.com/web-application/" TargetMode="Externa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1436914" y="4295328"/>
            <a:ext cx="8810172" cy="71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MY" dirty="0">
                <a:latin typeface="Montserrat"/>
              </a:rPr>
              <a:t>Introduction to Distributed Systems</a:t>
            </a:r>
            <a:endParaRPr lang="en-MY" dirty="0"/>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1068588" y="1429092"/>
            <a:ext cx="10724242" cy="711199"/>
          </a:xfrm>
        </p:spPr>
        <p:txBody>
          <a:bodyPr/>
          <a:lstStyle/>
          <a:p>
            <a:pPr marL="0" indent="0">
              <a:buNone/>
            </a:pPr>
            <a:r>
              <a:rPr lang="en-US" sz="6600" kern="0" dirty="0"/>
              <a:t>Distributed Computer   Systems</a:t>
            </a:r>
          </a:p>
          <a:p>
            <a:pPr marL="0" indent="0">
              <a:buNone/>
            </a:pPr>
            <a:r>
              <a:rPr lang="en-US" sz="2800" kern="0" dirty="0"/>
              <a:t>    CT024-3-3-DCOMS and VE </a:t>
            </a:r>
          </a:p>
          <a:p>
            <a:pPr marL="0" indent="0">
              <a:buNone/>
            </a:pPr>
            <a:r>
              <a:rPr lang="en-US" dirty="0"/>
              <a:t>     </a:t>
            </a:r>
          </a:p>
        </p:txBody>
      </p:sp>
    </p:spTree>
    <p:extLst>
      <p:ext uri="{BB962C8B-B14F-4D97-AF65-F5344CB8AC3E}">
        <p14:creationId xmlns:p14="http://schemas.microsoft.com/office/powerpoint/2010/main" val="6690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4: Block diagram of a distributed system. | Download Scientific ...">
            <a:extLst>
              <a:ext uri="{FF2B5EF4-FFF2-40B4-BE49-F238E27FC236}">
                <a16:creationId xmlns:a16="http://schemas.microsoft.com/office/drawing/2014/main" id="{04028F56-40FC-4619-B2F1-209E53DABB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7421" y="2554598"/>
            <a:ext cx="7508383" cy="384725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3952138-7A86-46F3-9990-6E50AEE5E825}"/>
              </a:ext>
            </a:extLst>
          </p:cNvPr>
          <p:cNvSpPr/>
          <p:nvPr/>
        </p:nvSpPr>
        <p:spPr bwMode="auto">
          <a:xfrm>
            <a:off x="1506827" y="1858058"/>
            <a:ext cx="2343955" cy="448419"/>
          </a:xfrm>
          <a:prstGeom prst="rect">
            <a:avLst/>
          </a:prstGeom>
          <a:solidFill>
            <a:schemeClr val="accent1"/>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a:t>void add(2.3)</a:t>
            </a:r>
            <a:endParaRPr kumimoji="0" lang="en-US" sz="1800" b="0" i="0" u="none" strike="noStrike" cap="none" normalizeH="0" baseline="0">
              <a:ln>
                <a:noFill/>
              </a:ln>
              <a:solidFill>
                <a:schemeClr val="tx1"/>
              </a:solidFill>
              <a:effectLst/>
              <a:latin typeface="Arial" charset="0"/>
            </a:endParaRPr>
          </a:p>
        </p:txBody>
      </p:sp>
      <p:sp>
        <p:nvSpPr>
          <p:cNvPr id="6" name="Rectangle 5">
            <a:extLst>
              <a:ext uri="{FF2B5EF4-FFF2-40B4-BE49-F238E27FC236}">
                <a16:creationId xmlns:a16="http://schemas.microsoft.com/office/drawing/2014/main" id="{B6EEA8F5-02C1-4061-9B3B-3E0A16FD09F8}"/>
              </a:ext>
            </a:extLst>
          </p:cNvPr>
          <p:cNvSpPr/>
          <p:nvPr/>
        </p:nvSpPr>
        <p:spPr bwMode="auto">
          <a:xfrm>
            <a:off x="3850782" y="5422005"/>
            <a:ext cx="2829113" cy="1197735"/>
          </a:xfrm>
          <a:prstGeom prst="rect">
            <a:avLst/>
          </a:prstGeom>
          <a:solidFill>
            <a:schemeClr val="accent1"/>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a:t>v</a:t>
            </a:r>
            <a:r>
              <a:rPr kumimoji="0" lang="en-US" sz="1800" b="0" i="0" u="none" strike="noStrike" cap="none" normalizeH="0" baseline="0">
                <a:ln>
                  <a:noFill/>
                </a:ln>
                <a:solidFill>
                  <a:schemeClr val="tx1"/>
                </a:solidFill>
                <a:effectLst/>
                <a:latin typeface="Arial" charset="0"/>
              </a:rPr>
              <a:t>oid add(</a:t>
            </a:r>
            <a:r>
              <a:rPr kumimoji="0" lang="en-US" sz="1800" b="0" i="0" u="none" strike="noStrike" cap="none" normalizeH="0" baseline="0" err="1">
                <a:ln>
                  <a:noFill/>
                </a:ln>
                <a:solidFill>
                  <a:schemeClr val="tx1"/>
                </a:solidFill>
                <a:effectLst/>
                <a:latin typeface="Arial" charset="0"/>
              </a:rPr>
              <a:t>int</a:t>
            </a:r>
            <a:r>
              <a:rPr kumimoji="0" lang="en-US" sz="1800" b="0" i="0" u="none" strike="noStrike" cap="none" normalizeH="0" baseline="0">
                <a:ln>
                  <a:noFill/>
                </a:ln>
                <a:solidFill>
                  <a:schemeClr val="tx1"/>
                </a:solidFill>
                <a:effectLst/>
                <a:latin typeface="Arial" charset="0"/>
              </a:rPr>
              <a:t> a, </a:t>
            </a:r>
            <a:r>
              <a:rPr kumimoji="0" lang="en-US" sz="1800" b="0" i="0" u="none" strike="noStrike" cap="none" normalizeH="0" baseline="0" err="1">
                <a:ln>
                  <a:noFill/>
                </a:ln>
                <a:solidFill>
                  <a:schemeClr val="tx1"/>
                </a:solidFill>
                <a:effectLst/>
                <a:latin typeface="Arial" charset="0"/>
              </a:rPr>
              <a:t>int</a:t>
            </a:r>
            <a:r>
              <a:rPr kumimoji="0" lang="en-US" sz="1800" b="0" i="0" u="none" strike="noStrike" cap="none" normalizeH="0" baseline="0">
                <a:ln>
                  <a:noFill/>
                </a:ln>
                <a:solidFill>
                  <a:schemeClr val="tx1"/>
                </a:solidFill>
                <a:effectLst/>
                <a:latin typeface="Arial" charset="0"/>
              </a:rPr>
              <a:t> b)</a:t>
            </a:r>
          </a:p>
          <a:p>
            <a:pPr marL="0" marR="0" indent="0" algn="l" defTabSz="914400" rtl="0" eaLnBrk="1" fontAlgn="base" latinLnBrk="0" hangingPunct="1">
              <a:lnSpc>
                <a:spcPct val="100000"/>
              </a:lnSpc>
              <a:spcBef>
                <a:spcPct val="0"/>
              </a:spcBef>
              <a:spcAft>
                <a:spcPct val="0"/>
              </a:spcAft>
              <a:buClrTx/>
              <a:buSzTx/>
              <a:buFontTx/>
              <a:buNone/>
              <a:tabLst/>
            </a:pPr>
            <a:r>
              <a:rPr lang="en-US"/>
              <a:t>{</a:t>
            </a:r>
          </a:p>
          <a:p>
            <a:pPr marL="0" marR="0" indent="0" algn="l" defTabSz="914400" rtl="0" eaLnBrk="1" fontAlgn="base" latinLnBrk="0" hangingPunct="1">
              <a:lnSpc>
                <a:spcPct val="100000"/>
              </a:lnSpc>
              <a:spcBef>
                <a:spcPct val="0"/>
              </a:spcBef>
              <a:spcAft>
                <a:spcPct val="0"/>
              </a:spcAft>
              <a:buClrTx/>
              <a:buSzTx/>
              <a:buFontTx/>
              <a:buNone/>
              <a:tabLst/>
            </a:pPr>
            <a:r>
              <a:rPr lang="en-US"/>
              <a:t>return </a:t>
            </a:r>
            <a:r>
              <a:rPr lang="en-US" err="1"/>
              <a:t>a+b</a:t>
            </a:r>
            <a:r>
              <a:rPr lang="en-US"/>
              <a:t>;</a:t>
            </a:r>
          </a:p>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Arial" charset="0"/>
              </a:rPr>
              <a:t>} </a:t>
            </a:r>
          </a:p>
        </p:txBody>
      </p:sp>
      <p:sp>
        <p:nvSpPr>
          <p:cNvPr id="7" name="Rectangle 6">
            <a:extLst>
              <a:ext uri="{FF2B5EF4-FFF2-40B4-BE49-F238E27FC236}">
                <a16:creationId xmlns:a16="http://schemas.microsoft.com/office/drawing/2014/main" id="{C9A45638-EFF9-4C10-99FB-8812107CBCE6}"/>
              </a:ext>
            </a:extLst>
          </p:cNvPr>
          <p:cNvSpPr/>
          <p:nvPr/>
        </p:nvSpPr>
        <p:spPr bwMode="auto">
          <a:xfrm>
            <a:off x="141668" y="522012"/>
            <a:ext cx="1519707" cy="855653"/>
          </a:xfrm>
          <a:prstGeom prst="rect">
            <a:avLst/>
          </a:prstGeom>
          <a:solidFill>
            <a:schemeClr val="accent1"/>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Arial" charset="0"/>
              </a:rPr>
              <a:t>Method call</a:t>
            </a:r>
          </a:p>
          <a:p>
            <a:r>
              <a:rPr lang="en-US"/>
              <a:t>void add(2.3)</a:t>
            </a:r>
          </a:p>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Arial" charset="0"/>
              </a:rPr>
              <a:t>in node 1</a:t>
            </a:r>
          </a:p>
        </p:txBody>
      </p:sp>
      <p:cxnSp>
        <p:nvCxnSpPr>
          <p:cNvPr id="8" name="Straight Arrow Connector 7">
            <a:extLst>
              <a:ext uri="{FF2B5EF4-FFF2-40B4-BE49-F238E27FC236}">
                <a16:creationId xmlns:a16="http://schemas.microsoft.com/office/drawing/2014/main" id="{B5DB5954-AAE2-4F1B-82BB-08B362FDFD65}"/>
              </a:ext>
            </a:extLst>
          </p:cNvPr>
          <p:cNvCxnSpPr/>
          <p:nvPr/>
        </p:nvCxnSpPr>
        <p:spPr bwMode="auto">
          <a:xfrm>
            <a:off x="1661375" y="991673"/>
            <a:ext cx="778601" cy="834918"/>
          </a:xfrm>
          <a:prstGeom prst="straightConnector1">
            <a:avLst/>
          </a:prstGeom>
          <a:solidFill>
            <a:schemeClr val="accent1"/>
          </a:solidFill>
          <a:ln w="12700" cap="flat" cmpd="sng" algn="ctr">
            <a:solidFill>
              <a:schemeClr val="tx1"/>
            </a:solidFill>
            <a:prstDash val="solid"/>
            <a:round/>
            <a:headEnd type="none" w="med" len="med"/>
            <a:tailEnd type="triangle"/>
          </a:ln>
          <a:effectLst/>
        </p:spPr>
      </p:cxnSp>
      <p:sp>
        <p:nvSpPr>
          <p:cNvPr id="9" name="Rectangle 8">
            <a:extLst>
              <a:ext uri="{FF2B5EF4-FFF2-40B4-BE49-F238E27FC236}">
                <a16:creationId xmlns:a16="http://schemas.microsoft.com/office/drawing/2014/main" id="{573CB363-FDAA-42A3-ADBF-E8B46B8EFD8A}"/>
              </a:ext>
            </a:extLst>
          </p:cNvPr>
          <p:cNvSpPr/>
          <p:nvPr/>
        </p:nvSpPr>
        <p:spPr bwMode="auto">
          <a:xfrm>
            <a:off x="7068095" y="5660265"/>
            <a:ext cx="2075905" cy="914400"/>
          </a:xfrm>
          <a:prstGeom prst="rect">
            <a:avLst/>
          </a:prstGeom>
          <a:solidFill>
            <a:schemeClr val="accent1"/>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Arial" charset="0"/>
              </a:rPr>
              <a:t>Method definition for void</a:t>
            </a:r>
            <a:r>
              <a:rPr kumimoji="0" lang="en-US" sz="1800" b="0" i="0" u="none" strike="noStrike" cap="none" normalizeH="0">
                <a:ln>
                  <a:noFill/>
                </a:ln>
                <a:solidFill>
                  <a:schemeClr val="tx1"/>
                </a:solidFill>
                <a:effectLst/>
                <a:latin typeface="Arial" charset="0"/>
              </a:rPr>
              <a:t> add in node 2</a:t>
            </a:r>
            <a:endParaRPr kumimoji="0" lang="en-US" sz="1800" b="0" i="0" u="none" strike="noStrike" cap="none" normalizeH="0" baseline="0">
              <a:ln>
                <a:noFill/>
              </a:ln>
              <a:solidFill>
                <a:schemeClr val="tx1"/>
              </a:solidFill>
              <a:effectLst/>
              <a:latin typeface="Arial" charset="0"/>
            </a:endParaRPr>
          </a:p>
        </p:txBody>
      </p:sp>
      <p:sp>
        <p:nvSpPr>
          <p:cNvPr id="10" name="Text Box 2">
            <a:extLst>
              <a:ext uri="{FF2B5EF4-FFF2-40B4-BE49-F238E27FC236}">
                <a16:creationId xmlns:a16="http://schemas.microsoft.com/office/drawing/2014/main" id="{2928475C-811B-4675-A487-5A2EF43D2C70}"/>
              </a:ext>
            </a:extLst>
          </p:cNvPr>
          <p:cNvSpPr txBox="1">
            <a:spLocks noGrp="1" noChangeArrowheads="1"/>
          </p:cNvSpPr>
          <p:nvPr>
            <p:ph type="title"/>
          </p:nvPr>
        </p:nvSpPr>
        <p:spPr bwMode="auto">
          <a:xfrm>
            <a:off x="2054504" y="273831"/>
            <a:ext cx="549251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a:solidFill>
                  <a:schemeClr val="accent6">
                    <a:lumMod val="75000"/>
                  </a:schemeClr>
                </a:solidFill>
                <a:latin typeface="Century Gothic" panose="020B0502020202020204" pitchFamily="34" charset="0"/>
                <a:ea typeface="新細明體" pitchFamily="18" charset="-120"/>
              </a:rPr>
              <a:t>Distributed Application using RMI</a:t>
            </a:r>
            <a:endParaRPr lang="en-US" altLang="zh-TW" u="sng">
              <a:solidFill>
                <a:schemeClr val="accent6">
                  <a:lumMod val="75000"/>
                </a:schemeClr>
              </a:solidFill>
              <a:latin typeface="Century Gothic" panose="020B0502020202020204" pitchFamily="34" charset="0"/>
              <a:ea typeface="新細明體" pitchFamily="18" charset="-120"/>
            </a:endParaRPr>
          </a:p>
        </p:txBody>
      </p:sp>
    </p:spTree>
    <p:extLst>
      <p:ext uri="{BB962C8B-B14F-4D97-AF65-F5344CB8AC3E}">
        <p14:creationId xmlns:p14="http://schemas.microsoft.com/office/powerpoint/2010/main" val="7456046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a:t>Review Questions</a:t>
            </a:r>
          </a:p>
        </p:txBody>
      </p:sp>
      <p:sp>
        <p:nvSpPr>
          <p:cNvPr id="7" name="Content Placeholder 6">
            <a:extLst>
              <a:ext uri="{FF2B5EF4-FFF2-40B4-BE49-F238E27FC236}">
                <a16:creationId xmlns:a16="http://schemas.microsoft.com/office/drawing/2014/main" id="{FAA6C378-81A2-21FE-E841-79AA8F096169}"/>
              </a:ext>
            </a:extLst>
          </p:cNvPr>
          <p:cNvSpPr>
            <a:spLocks noGrp="1"/>
          </p:cNvSpPr>
          <p:nvPr>
            <p:ph idx="1"/>
          </p:nvPr>
        </p:nvSpPr>
        <p:spPr/>
        <p:txBody>
          <a:bodyPr/>
          <a:lstStyle/>
          <a:p>
            <a:r>
              <a:rPr lang="en-US"/>
              <a:t>What is Distributed Systems?</a:t>
            </a:r>
          </a:p>
          <a:p>
            <a:r>
              <a:rPr lang="en-US"/>
              <a:t>What are the parts of Distributed Systems?</a:t>
            </a:r>
          </a:p>
        </p:txBody>
      </p:sp>
    </p:spTree>
    <p:extLst>
      <p:ext uri="{BB962C8B-B14F-4D97-AF65-F5344CB8AC3E}">
        <p14:creationId xmlns:p14="http://schemas.microsoft.com/office/powerpoint/2010/main" val="3726883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0F3B508-3D46-FC75-41AD-4C32E26EE47A}"/>
              </a:ext>
            </a:extLst>
          </p:cNvPr>
          <p:cNvSpPr>
            <a:spLocks noGrp="1"/>
          </p:cNvSpPr>
          <p:nvPr>
            <p:ph idx="1"/>
          </p:nvPr>
        </p:nvSpPr>
        <p:spPr/>
        <p:txBody>
          <a:bodyPr/>
          <a:lstStyle/>
          <a:p>
            <a:r>
              <a:rPr lang="en-US"/>
              <a:t>Introduction to Distributed System</a:t>
            </a:r>
          </a:p>
          <a:p>
            <a:r>
              <a:rPr lang="en-US"/>
              <a:t>Distributed System Parts</a:t>
            </a:r>
          </a:p>
          <a:p>
            <a:r>
              <a:rPr lang="en-US"/>
              <a:t>Distributed System Benefits</a:t>
            </a:r>
          </a:p>
          <a:p>
            <a:r>
              <a:rPr lang="en-US"/>
              <a:t>Distributed System Challenges</a:t>
            </a:r>
            <a:endParaRPr lang="en-MY"/>
          </a:p>
        </p:txBody>
      </p:sp>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a:t>Summary / Recap of Main Points</a:t>
            </a:r>
          </a:p>
        </p:txBody>
      </p:sp>
    </p:spTree>
    <p:extLst>
      <p:ext uri="{BB962C8B-B14F-4D97-AF65-F5344CB8AC3E}">
        <p14:creationId xmlns:p14="http://schemas.microsoft.com/office/powerpoint/2010/main" val="2877144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76A8566-4DD3-8921-A149-7D81DBCCC899}"/>
              </a:ext>
            </a:extLst>
          </p:cNvPr>
          <p:cNvSpPr>
            <a:spLocks noGrp="1"/>
          </p:cNvSpPr>
          <p:nvPr>
            <p:ph type="title"/>
          </p:nvPr>
        </p:nvSpPr>
        <p:spPr>
          <a:xfrm>
            <a:off x="295352" y="274638"/>
            <a:ext cx="10457373" cy="1143000"/>
          </a:xfrm>
        </p:spPr>
        <p:txBody>
          <a:bodyPr/>
          <a:lstStyle/>
          <a:p>
            <a:r>
              <a:rPr lang="en-MY"/>
              <a:t>What To Expect Next Week</a:t>
            </a:r>
          </a:p>
        </p:txBody>
      </p:sp>
      <p:sp>
        <p:nvSpPr>
          <p:cNvPr id="6" name="Text Placeholder 5">
            <a:extLst>
              <a:ext uri="{FF2B5EF4-FFF2-40B4-BE49-F238E27FC236}">
                <a16:creationId xmlns:a16="http://schemas.microsoft.com/office/drawing/2014/main" id="{920CA82D-607C-591C-A7A4-9D4811ED9EA9}"/>
              </a:ext>
            </a:extLst>
          </p:cNvPr>
          <p:cNvSpPr>
            <a:spLocks noGrp="1"/>
          </p:cNvSpPr>
          <p:nvPr>
            <p:ph type="body" idx="1"/>
          </p:nvPr>
        </p:nvSpPr>
        <p:spPr/>
        <p:txBody>
          <a:bodyPr/>
          <a:lstStyle/>
          <a:p>
            <a:r>
              <a:rPr lang="en-MY"/>
              <a:t>In Class</a:t>
            </a:r>
          </a:p>
        </p:txBody>
      </p:sp>
      <p:sp>
        <p:nvSpPr>
          <p:cNvPr id="7" name="Content Placeholder 6">
            <a:extLst>
              <a:ext uri="{FF2B5EF4-FFF2-40B4-BE49-F238E27FC236}">
                <a16:creationId xmlns:a16="http://schemas.microsoft.com/office/drawing/2014/main" id="{12E60516-14FA-6023-4EA0-3F1B5EAA0BCD}"/>
              </a:ext>
            </a:extLst>
          </p:cNvPr>
          <p:cNvSpPr>
            <a:spLocks noGrp="1"/>
          </p:cNvSpPr>
          <p:nvPr>
            <p:ph sz="half" idx="2"/>
          </p:nvPr>
        </p:nvSpPr>
        <p:spPr/>
        <p:txBody>
          <a:bodyPr/>
          <a:lstStyle/>
          <a:p>
            <a:r>
              <a:rPr lang="en-MY"/>
              <a:t>RMI</a:t>
            </a:r>
          </a:p>
        </p:txBody>
      </p:sp>
    </p:spTree>
    <p:extLst>
      <p:ext uri="{BB962C8B-B14F-4D97-AF65-F5344CB8AC3E}">
        <p14:creationId xmlns:p14="http://schemas.microsoft.com/office/powerpoint/2010/main" val="2002936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a:t>TOPIC LEARNING OUTCOMES</a:t>
            </a:r>
          </a:p>
        </p:txBody>
      </p:sp>
      <p:sp>
        <p:nvSpPr>
          <p:cNvPr id="4" name="Content Placeholder 3">
            <a:extLst>
              <a:ext uri="{FF2B5EF4-FFF2-40B4-BE49-F238E27FC236}">
                <a16:creationId xmlns:a16="http://schemas.microsoft.com/office/drawing/2014/main" id="{3455BEAC-0823-2B3E-9D1B-4A6DA5417C39}"/>
              </a:ext>
            </a:extLst>
          </p:cNvPr>
          <p:cNvSpPr>
            <a:spLocks noGrp="1"/>
          </p:cNvSpPr>
          <p:nvPr>
            <p:ph idx="1"/>
          </p:nvPr>
        </p:nvSpPr>
        <p:spPr/>
        <p:txBody>
          <a:bodyPr/>
          <a:lstStyle/>
          <a:p>
            <a:pPr marL="0" indent="0">
              <a:buNone/>
            </a:pPr>
            <a:r>
              <a:rPr lang="en-US"/>
              <a:t>At the end of this topic, you should be able to:</a:t>
            </a:r>
          </a:p>
          <a:p>
            <a:pPr marL="0" indent="0">
              <a:buNone/>
            </a:pPr>
            <a:endParaRPr lang="en-US" sz="2800"/>
          </a:p>
          <a:p>
            <a:pPr marL="0" indent="0">
              <a:buNone/>
            </a:pPr>
            <a:r>
              <a:rPr lang="en-US" sz="2800"/>
              <a:t>Understand distributed system and its associated concepts</a:t>
            </a:r>
          </a:p>
          <a:p>
            <a:pPr marL="0" indent="0">
              <a:buNone/>
            </a:pPr>
            <a:endParaRPr lang="en-US"/>
          </a:p>
          <a:p>
            <a:pPr marL="0" indent="0">
              <a:buNone/>
            </a:pPr>
            <a:endParaRPr lang="en-US"/>
          </a:p>
          <a:p>
            <a:pPr marL="0" indent="0">
              <a:buNone/>
            </a:pPr>
            <a:endParaRPr lang="en-US"/>
          </a:p>
        </p:txBody>
      </p:sp>
    </p:spTree>
    <p:extLst>
      <p:ext uri="{BB962C8B-B14F-4D97-AF65-F5344CB8AC3E}">
        <p14:creationId xmlns:p14="http://schemas.microsoft.com/office/powerpoint/2010/main" val="3591373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AEF439F-B30D-4092-B21F-27371D2D12DF}"/>
              </a:ext>
            </a:extLst>
          </p:cNvPr>
          <p:cNvSpPr>
            <a:spLocks noGrp="1"/>
          </p:cNvSpPr>
          <p:nvPr>
            <p:ph idx="1"/>
          </p:nvPr>
        </p:nvSpPr>
        <p:spPr/>
        <p:txBody>
          <a:bodyPr/>
          <a:lstStyle/>
          <a:p>
            <a:r>
              <a:rPr lang="en-US"/>
              <a:t>Distributed System</a:t>
            </a:r>
          </a:p>
          <a:p>
            <a:pPr lvl="1"/>
            <a:r>
              <a:rPr lang="en-US"/>
              <a:t>Introduction</a:t>
            </a:r>
          </a:p>
          <a:p>
            <a:pPr lvl="1"/>
            <a:r>
              <a:rPr lang="en-US"/>
              <a:t>Parts</a:t>
            </a:r>
          </a:p>
          <a:p>
            <a:pPr lvl="1"/>
            <a:r>
              <a:rPr lang="en-US"/>
              <a:t>Example</a:t>
            </a:r>
          </a:p>
          <a:p>
            <a:pPr lvl="1"/>
            <a:r>
              <a:rPr lang="en-US"/>
              <a:t>Benefits</a:t>
            </a:r>
          </a:p>
          <a:p>
            <a:pPr lvl="1"/>
            <a:r>
              <a:rPr lang="en-US"/>
              <a:t>Challenges</a:t>
            </a:r>
          </a:p>
          <a:p>
            <a:pPr lvl="1"/>
            <a:r>
              <a:rPr lang="en-US"/>
              <a:t>Types</a:t>
            </a:r>
          </a:p>
          <a:p>
            <a:pPr lvl="1"/>
            <a:r>
              <a:rPr lang="en-US"/>
              <a:t>Distributed application using RMI</a:t>
            </a:r>
          </a:p>
          <a:p>
            <a:pPr marL="0" indent="0">
              <a:buNone/>
            </a:pPr>
            <a:endParaRPr lang="en-MY"/>
          </a:p>
        </p:txBody>
      </p:sp>
      <p:sp>
        <p:nvSpPr>
          <p:cNvPr id="3" name="Title 2">
            <a:extLst>
              <a:ext uri="{FF2B5EF4-FFF2-40B4-BE49-F238E27FC236}">
                <a16:creationId xmlns:a16="http://schemas.microsoft.com/office/drawing/2014/main" id="{83A2A597-31F7-48A1-BE7F-788284868F67}"/>
              </a:ext>
            </a:extLst>
          </p:cNvPr>
          <p:cNvSpPr>
            <a:spLocks noGrp="1"/>
          </p:cNvSpPr>
          <p:nvPr>
            <p:ph type="title"/>
          </p:nvPr>
        </p:nvSpPr>
        <p:spPr/>
        <p:txBody>
          <a:bodyPr/>
          <a:lstStyle/>
          <a:p>
            <a:r>
              <a:rPr lang="en-MY"/>
              <a:t>Teaching Contents</a:t>
            </a:r>
          </a:p>
        </p:txBody>
      </p:sp>
    </p:spTree>
    <p:extLst>
      <p:ext uri="{BB962C8B-B14F-4D97-AF65-F5344CB8AC3E}">
        <p14:creationId xmlns:p14="http://schemas.microsoft.com/office/powerpoint/2010/main" val="4173923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75F7DE1-24B5-4E99-98D5-C6030E8640F4}"/>
              </a:ext>
            </a:extLst>
          </p:cNvPr>
          <p:cNvSpPr txBox="1"/>
          <p:nvPr/>
        </p:nvSpPr>
        <p:spPr>
          <a:xfrm>
            <a:off x="310403" y="1532586"/>
            <a:ext cx="3888110" cy="4662815"/>
          </a:xfrm>
          <a:prstGeom prst="rect">
            <a:avLst/>
          </a:prstGeom>
          <a:noFill/>
        </p:spPr>
        <p:txBody>
          <a:bodyPr wrap="square" rtlCol="0">
            <a:spAutoFit/>
          </a:bodyPr>
          <a:lstStyle/>
          <a:p>
            <a:pPr algn="just">
              <a:lnSpc>
                <a:spcPct val="150000"/>
              </a:lnSpc>
            </a:pPr>
            <a:r>
              <a:rPr lang="en-US"/>
              <a:t>A </a:t>
            </a:r>
            <a:r>
              <a:rPr lang="en-US" b="1"/>
              <a:t>distributed system</a:t>
            </a:r>
            <a:r>
              <a:rPr lang="en-US"/>
              <a:t>, also known as </a:t>
            </a:r>
            <a:r>
              <a:rPr lang="en-US" b="1"/>
              <a:t>distributed computing</a:t>
            </a:r>
            <a:r>
              <a:rPr lang="en-US"/>
              <a:t>, is a </a:t>
            </a:r>
            <a:r>
              <a:rPr lang="en-US" b="1"/>
              <a:t>system</a:t>
            </a:r>
            <a:r>
              <a:rPr lang="en-US"/>
              <a:t> with multiple components located on different machines that communicate and coordinate actions in order to appear as a single coherent </a:t>
            </a:r>
            <a:r>
              <a:rPr lang="en-US" b="1"/>
              <a:t>system</a:t>
            </a:r>
            <a:r>
              <a:rPr lang="en-US"/>
              <a:t> to the end-user.</a:t>
            </a:r>
          </a:p>
          <a:p>
            <a:pPr algn="just">
              <a:lnSpc>
                <a:spcPct val="150000"/>
              </a:lnSpc>
            </a:pPr>
            <a:endParaRPr lang="en-US"/>
          </a:p>
          <a:p>
            <a:pPr algn="just">
              <a:lnSpc>
                <a:spcPct val="150000"/>
              </a:lnSpc>
            </a:pPr>
            <a:endParaRPr lang="en-US">
              <a:latin typeface="+mj-lt"/>
              <a:cs typeface="Times New Roman" panose="02020603050405020304" pitchFamily="18" charset="0"/>
            </a:endParaRPr>
          </a:p>
          <a:p>
            <a:pPr algn="just">
              <a:lnSpc>
                <a:spcPct val="150000"/>
              </a:lnSpc>
            </a:pPr>
            <a:endParaRPr lang="en-MY">
              <a:latin typeface="+mj-lt"/>
              <a:cs typeface="Times New Roman" panose="02020603050405020304" pitchFamily="18" charset="0"/>
            </a:endParaRPr>
          </a:p>
        </p:txBody>
      </p:sp>
      <p:sp>
        <p:nvSpPr>
          <p:cNvPr id="7" name="Text Box 2">
            <a:extLst>
              <a:ext uri="{FF2B5EF4-FFF2-40B4-BE49-F238E27FC236}">
                <a16:creationId xmlns:a16="http://schemas.microsoft.com/office/drawing/2014/main" id="{741C100B-B327-4E2B-8559-EE16AD8F1852}"/>
              </a:ext>
            </a:extLst>
          </p:cNvPr>
          <p:cNvSpPr txBox="1">
            <a:spLocks noGrp="1" noChangeArrowheads="1"/>
          </p:cNvSpPr>
          <p:nvPr>
            <p:ph type="title"/>
          </p:nvPr>
        </p:nvSpPr>
        <p:spPr bwMode="auto">
          <a:xfrm>
            <a:off x="966982" y="299947"/>
            <a:ext cx="6213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a:solidFill>
                  <a:schemeClr val="accent6">
                    <a:lumMod val="75000"/>
                  </a:schemeClr>
                </a:solidFill>
                <a:latin typeface="Century Gothic" panose="020B0502020202020204" pitchFamily="34" charset="0"/>
                <a:ea typeface="新細明體" pitchFamily="18" charset="-120"/>
              </a:rPr>
              <a:t>What is Distributed System?</a:t>
            </a:r>
            <a:endParaRPr lang="en-US" altLang="zh-TW" u="sng">
              <a:solidFill>
                <a:schemeClr val="accent6">
                  <a:lumMod val="75000"/>
                </a:schemeClr>
              </a:solidFill>
              <a:latin typeface="Century Gothic" panose="020B0502020202020204" pitchFamily="34" charset="0"/>
              <a:ea typeface="新細明體" pitchFamily="18" charset="-120"/>
            </a:endParaRPr>
          </a:p>
        </p:txBody>
      </p:sp>
      <p:pic>
        <p:nvPicPr>
          <p:cNvPr id="8" name="Picture 2" descr="4: Block diagram of a distributed system. | Download Scientific ...">
            <a:extLst>
              <a:ext uri="{FF2B5EF4-FFF2-40B4-BE49-F238E27FC236}">
                <a16:creationId xmlns:a16="http://schemas.microsoft.com/office/drawing/2014/main" id="{32A101EC-AA53-46AD-ADB3-81EAC1B2D4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9244" y="2073499"/>
            <a:ext cx="3605056" cy="38472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2172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F5B7031-FEA5-459D-A587-E899B28DB455}"/>
              </a:ext>
            </a:extLst>
          </p:cNvPr>
          <p:cNvSpPr txBox="1"/>
          <p:nvPr/>
        </p:nvSpPr>
        <p:spPr>
          <a:xfrm>
            <a:off x="349040" y="1751527"/>
            <a:ext cx="3888110" cy="3831818"/>
          </a:xfrm>
          <a:prstGeom prst="rect">
            <a:avLst/>
          </a:prstGeom>
          <a:noFill/>
        </p:spPr>
        <p:txBody>
          <a:bodyPr wrap="square" rtlCol="0">
            <a:spAutoFit/>
          </a:bodyPr>
          <a:lstStyle/>
          <a:p>
            <a:pPr algn="just">
              <a:lnSpc>
                <a:spcPct val="150000"/>
              </a:lnSpc>
            </a:pPr>
            <a:r>
              <a:rPr lang="en-US" b="1"/>
              <a:t>Distributed system parts</a:t>
            </a:r>
          </a:p>
          <a:p>
            <a:pPr algn="just">
              <a:lnSpc>
                <a:spcPct val="150000"/>
              </a:lnSpc>
            </a:pPr>
            <a:endParaRPr lang="en-US"/>
          </a:p>
          <a:p>
            <a:pPr algn="just">
              <a:lnSpc>
                <a:spcPct val="150000"/>
              </a:lnSpc>
            </a:pPr>
            <a:r>
              <a:rPr lang="en-US"/>
              <a:t>Computers, physical servers, </a:t>
            </a:r>
            <a:r>
              <a:rPr lang="en-US">
                <a:hlinkClick r:id="rId2"/>
              </a:rPr>
              <a:t>virtual machines</a:t>
            </a:r>
            <a:r>
              <a:rPr lang="en-US"/>
              <a:t>, or any other node that can connect to the network, have local memory, and communicate by passing messages.</a:t>
            </a:r>
          </a:p>
          <a:p>
            <a:pPr algn="just">
              <a:lnSpc>
                <a:spcPct val="150000"/>
              </a:lnSpc>
            </a:pPr>
            <a:endParaRPr lang="en-US">
              <a:latin typeface="+mj-lt"/>
              <a:cs typeface="Times New Roman" panose="02020603050405020304" pitchFamily="18" charset="0"/>
            </a:endParaRPr>
          </a:p>
          <a:p>
            <a:pPr algn="just">
              <a:lnSpc>
                <a:spcPct val="150000"/>
              </a:lnSpc>
            </a:pPr>
            <a:endParaRPr lang="en-MY">
              <a:latin typeface="+mj-lt"/>
              <a:cs typeface="Times New Roman" panose="02020603050405020304" pitchFamily="18" charset="0"/>
            </a:endParaRPr>
          </a:p>
        </p:txBody>
      </p:sp>
      <p:pic>
        <p:nvPicPr>
          <p:cNvPr id="5" name="Picture 2" descr="4: Block diagram of a distributed system. | Download Scientific ...">
            <a:extLst>
              <a:ext uri="{FF2B5EF4-FFF2-40B4-BE49-F238E27FC236}">
                <a16:creationId xmlns:a16="http://schemas.microsoft.com/office/drawing/2014/main" id="{C9BE0E8E-C74B-445C-891B-C8E8AEA2D4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9244" y="2073499"/>
            <a:ext cx="3605056" cy="3847257"/>
          </a:xfrm>
          <a:prstGeom prst="rect">
            <a:avLst/>
          </a:prstGeom>
          <a:noFill/>
          <a:extLst>
            <a:ext uri="{909E8E84-426E-40DD-AFC4-6F175D3DCCD1}">
              <a14:hiddenFill xmlns:a14="http://schemas.microsoft.com/office/drawing/2010/main">
                <a:solidFill>
                  <a:srgbClr val="FFFFFF"/>
                </a:solidFill>
              </a14:hiddenFill>
            </a:ext>
          </a:extLst>
        </p:spPr>
      </p:pic>
      <p:sp>
        <p:nvSpPr>
          <p:cNvPr id="6" name="Text Box 2">
            <a:extLst>
              <a:ext uri="{FF2B5EF4-FFF2-40B4-BE49-F238E27FC236}">
                <a16:creationId xmlns:a16="http://schemas.microsoft.com/office/drawing/2014/main" id="{A90867C2-1FE3-41DF-B4A3-19538E77FC8F}"/>
              </a:ext>
            </a:extLst>
          </p:cNvPr>
          <p:cNvSpPr txBox="1">
            <a:spLocks noGrp="1" noChangeArrowheads="1"/>
          </p:cNvSpPr>
          <p:nvPr>
            <p:ph type="title"/>
          </p:nvPr>
        </p:nvSpPr>
        <p:spPr bwMode="auto">
          <a:xfrm>
            <a:off x="1056146" y="467372"/>
            <a:ext cx="575189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a:solidFill>
                  <a:schemeClr val="accent6">
                    <a:lumMod val="75000"/>
                  </a:schemeClr>
                </a:solidFill>
                <a:latin typeface="Century Gothic" panose="020B0502020202020204" pitchFamily="34" charset="0"/>
                <a:ea typeface="新細明體" pitchFamily="18" charset="-120"/>
              </a:rPr>
              <a:t>Distributed System - Parts</a:t>
            </a:r>
            <a:endParaRPr lang="en-US" altLang="zh-TW" u="sng">
              <a:solidFill>
                <a:schemeClr val="accent6">
                  <a:lumMod val="75000"/>
                </a:schemeClr>
              </a:solidFill>
              <a:latin typeface="Century Gothic" panose="020B0502020202020204" pitchFamily="34" charset="0"/>
              <a:ea typeface="新細明體" pitchFamily="18" charset="-120"/>
            </a:endParaRPr>
          </a:p>
        </p:txBody>
      </p:sp>
    </p:spTree>
    <p:extLst>
      <p:ext uri="{BB962C8B-B14F-4D97-AF65-F5344CB8AC3E}">
        <p14:creationId xmlns:p14="http://schemas.microsoft.com/office/powerpoint/2010/main" val="905278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Take Money From Maybank ATM in Genting - Malaysia | With Pas… | Flickr">
            <a:extLst>
              <a:ext uri="{FF2B5EF4-FFF2-40B4-BE49-F238E27FC236}">
                <a16:creationId xmlns:a16="http://schemas.microsoft.com/office/drawing/2014/main" id="{338058D2-197A-4451-B0C3-6DA36B7B545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5575" y="1120462"/>
            <a:ext cx="2742171" cy="204596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4: Block diagram of a distributed system. | Download Scientific ...">
            <a:extLst>
              <a:ext uri="{FF2B5EF4-FFF2-40B4-BE49-F238E27FC236}">
                <a16:creationId xmlns:a16="http://schemas.microsoft.com/office/drawing/2014/main" id="{DBB42CAD-16E4-47C4-AD8A-6A02062620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91276" y="1393260"/>
            <a:ext cx="3605056" cy="384725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Dimension Data and NTT to upgrade Maybank Singapore's IT - DCD">
            <a:extLst>
              <a:ext uri="{FF2B5EF4-FFF2-40B4-BE49-F238E27FC236}">
                <a16:creationId xmlns:a16="http://schemas.microsoft.com/office/drawing/2014/main" id="{CD22FEFA-0240-4AF8-8C43-AFB3F5167A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3027" y="3265545"/>
            <a:ext cx="2800350" cy="162877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03803B7-04DE-4A18-A650-B2DD9E769A10}"/>
              </a:ext>
            </a:extLst>
          </p:cNvPr>
          <p:cNvPicPr>
            <a:picLocks noChangeAspect="1"/>
          </p:cNvPicPr>
          <p:nvPr/>
        </p:nvPicPr>
        <p:blipFill>
          <a:blip r:embed="rId5"/>
          <a:stretch>
            <a:fillRect/>
          </a:stretch>
        </p:blipFill>
        <p:spPr>
          <a:xfrm>
            <a:off x="26922" y="4960847"/>
            <a:ext cx="2466975" cy="1668417"/>
          </a:xfrm>
          <a:prstGeom prst="rect">
            <a:avLst/>
          </a:prstGeom>
        </p:spPr>
      </p:pic>
      <p:pic>
        <p:nvPicPr>
          <p:cNvPr id="8" name="Picture 7">
            <a:extLst>
              <a:ext uri="{FF2B5EF4-FFF2-40B4-BE49-F238E27FC236}">
                <a16:creationId xmlns:a16="http://schemas.microsoft.com/office/drawing/2014/main" id="{9ADBD0E4-9D3B-4240-9B00-AFD5AAA1A5C8}"/>
              </a:ext>
            </a:extLst>
          </p:cNvPr>
          <p:cNvPicPr>
            <a:picLocks noChangeAspect="1"/>
          </p:cNvPicPr>
          <p:nvPr/>
        </p:nvPicPr>
        <p:blipFill>
          <a:blip r:embed="rId6"/>
          <a:stretch>
            <a:fillRect/>
          </a:stretch>
        </p:blipFill>
        <p:spPr>
          <a:xfrm>
            <a:off x="3724561" y="4910617"/>
            <a:ext cx="2143125" cy="1709829"/>
          </a:xfrm>
          <a:prstGeom prst="rect">
            <a:avLst/>
          </a:prstGeom>
        </p:spPr>
      </p:pic>
      <p:pic>
        <p:nvPicPr>
          <p:cNvPr id="9" name="Picture 8">
            <a:extLst>
              <a:ext uri="{FF2B5EF4-FFF2-40B4-BE49-F238E27FC236}">
                <a16:creationId xmlns:a16="http://schemas.microsoft.com/office/drawing/2014/main" id="{830053C8-55B2-47BF-A5EF-C5ABBB07CFF9}"/>
              </a:ext>
            </a:extLst>
          </p:cNvPr>
          <p:cNvPicPr>
            <a:picLocks noChangeAspect="1"/>
          </p:cNvPicPr>
          <p:nvPr/>
        </p:nvPicPr>
        <p:blipFill>
          <a:blip r:embed="rId7"/>
          <a:stretch>
            <a:fillRect/>
          </a:stretch>
        </p:blipFill>
        <p:spPr>
          <a:xfrm>
            <a:off x="2151734" y="1690876"/>
            <a:ext cx="2006063" cy="1421315"/>
          </a:xfrm>
          <a:prstGeom prst="rect">
            <a:avLst/>
          </a:prstGeom>
        </p:spPr>
      </p:pic>
      <p:sp>
        <p:nvSpPr>
          <p:cNvPr id="10" name="Text Box 2">
            <a:extLst>
              <a:ext uri="{FF2B5EF4-FFF2-40B4-BE49-F238E27FC236}">
                <a16:creationId xmlns:a16="http://schemas.microsoft.com/office/drawing/2014/main" id="{9513A397-EC29-4058-907D-4E849FF4BBE9}"/>
              </a:ext>
            </a:extLst>
          </p:cNvPr>
          <p:cNvSpPr txBox="1">
            <a:spLocks noGrp="1" noChangeArrowheads="1"/>
          </p:cNvSpPr>
          <p:nvPr>
            <p:ph type="title"/>
          </p:nvPr>
        </p:nvSpPr>
        <p:spPr bwMode="auto">
          <a:xfrm>
            <a:off x="155575" y="160338"/>
            <a:ext cx="789066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a:solidFill>
                  <a:schemeClr val="accent6">
                    <a:lumMod val="75000"/>
                  </a:schemeClr>
                </a:solidFill>
                <a:latin typeface="Century Gothic" panose="020B0502020202020204" pitchFamily="34" charset="0"/>
                <a:ea typeface="新細明體" pitchFamily="18" charset="-120"/>
              </a:rPr>
              <a:t>Distributed System – Example - ATM</a:t>
            </a:r>
            <a:endParaRPr lang="en-US" altLang="zh-TW" u="sng">
              <a:solidFill>
                <a:schemeClr val="accent6">
                  <a:lumMod val="75000"/>
                </a:schemeClr>
              </a:solidFill>
              <a:latin typeface="Century Gothic" panose="020B0502020202020204" pitchFamily="34" charset="0"/>
              <a:ea typeface="新細明體" pitchFamily="18" charset="-120"/>
            </a:endParaRPr>
          </a:p>
        </p:txBody>
      </p:sp>
      <p:sp>
        <p:nvSpPr>
          <p:cNvPr id="11" name="Rectangle 10">
            <a:extLst>
              <a:ext uri="{FF2B5EF4-FFF2-40B4-BE49-F238E27FC236}">
                <a16:creationId xmlns:a16="http://schemas.microsoft.com/office/drawing/2014/main" id="{45559393-0BB5-478C-82C9-7C17FC99049B}"/>
              </a:ext>
            </a:extLst>
          </p:cNvPr>
          <p:cNvSpPr/>
          <p:nvPr/>
        </p:nvSpPr>
        <p:spPr bwMode="auto">
          <a:xfrm>
            <a:off x="5867687" y="5317950"/>
            <a:ext cx="3276314" cy="1198759"/>
          </a:xfrm>
          <a:prstGeom prst="rect">
            <a:avLst/>
          </a:prstGeom>
          <a:solidFill>
            <a:schemeClr val="accent1"/>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just" defTabSz="914400" rtl="0" eaLnBrk="1" fontAlgn="base" latinLnBrk="0" hangingPunct="1">
              <a:lnSpc>
                <a:spcPct val="100000"/>
              </a:lnSpc>
              <a:spcBef>
                <a:spcPct val="0"/>
              </a:spcBef>
              <a:spcAft>
                <a:spcPct val="0"/>
              </a:spcAft>
              <a:buClrTx/>
              <a:buSzTx/>
              <a:buFontTx/>
              <a:buNone/>
              <a:tabLst/>
            </a:pPr>
            <a:r>
              <a:rPr kumimoji="0" lang="en-US" sz="1200" b="1" i="0" u="none" strike="noStrike" cap="none" normalizeH="0" baseline="0">
                <a:ln>
                  <a:noFill/>
                </a:ln>
                <a:solidFill>
                  <a:srgbClr val="FF0000"/>
                </a:solidFill>
                <a:effectLst/>
                <a:latin typeface="Arial" charset="0"/>
              </a:rPr>
              <a:t>The application that is used for coordinating</a:t>
            </a:r>
            <a:r>
              <a:rPr kumimoji="0" lang="en-US" sz="1200" b="1" i="0" u="none" strike="noStrike" cap="none" normalizeH="0">
                <a:ln>
                  <a:noFill/>
                </a:ln>
                <a:solidFill>
                  <a:srgbClr val="FF0000"/>
                </a:solidFill>
                <a:effectLst/>
                <a:latin typeface="Arial" charset="0"/>
              </a:rPr>
              <a:t> this distribution system process referred to as distributed application.</a:t>
            </a:r>
          </a:p>
          <a:p>
            <a:pPr marL="0" marR="0" indent="0" algn="just" defTabSz="914400" rtl="0" eaLnBrk="1" fontAlgn="base" latinLnBrk="0" hangingPunct="1">
              <a:lnSpc>
                <a:spcPct val="100000"/>
              </a:lnSpc>
              <a:spcBef>
                <a:spcPct val="0"/>
              </a:spcBef>
              <a:spcAft>
                <a:spcPct val="0"/>
              </a:spcAft>
              <a:buClrTx/>
              <a:buSzTx/>
              <a:buFontTx/>
              <a:buNone/>
              <a:tabLst/>
            </a:pPr>
            <a:r>
              <a:rPr lang="en-US" sz="1200" b="1" baseline="0">
                <a:solidFill>
                  <a:srgbClr val="FF0000"/>
                </a:solidFill>
              </a:rPr>
              <a:t>DCOMS technology</a:t>
            </a:r>
            <a:r>
              <a:rPr lang="en-US" sz="1200" b="1">
                <a:solidFill>
                  <a:srgbClr val="FF0000"/>
                </a:solidFill>
              </a:rPr>
              <a:t> RMI is used for creating distributed applications</a:t>
            </a:r>
            <a:endParaRPr kumimoji="0" lang="en-US" sz="1200" b="1" i="0" u="none" strike="noStrike" cap="none" normalizeH="0" baseline="0">
              <a:ln>
                <a:noFill/>
              </a:ln>
              <a:solidFill>
                <a:srgbClr val="FF0000"/>
              </a:solidFill>
              <a:effectLst/>
              <a:latin typeface="Arial" charset="0"/>
            </a:endParaRPr>
          </a:p>
        </p:txBody>
      </p:sp>
    </p:spTree>
    <p:extLst>
      <p:ext uri="{BB962C8B-B14F-4D97-AF65-F5344CB8AC3E}">
        <p14:creationId xmlns:p14="http://schemas.microsoft.com/office/powerpoint/2010/main" val="2509478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2553F104-7625-46CA-8CA1-A8DF1784361C}"/>
              </a:ext>
            </a:extLst>
          </p:cNvPr>
          <p:cNvSpPr>
            <a:spLocks noGrp="1"/>
          </p:cNvSpPr>
          <p:nvPr>
            <p:ph idx="1"/>
          </p:nvPr>
        </p:nvSpPr>
        <p:spPr>
          <a:xfrm>
            <a:off x="435848" y="1529613"/>
            <a:ext cx="8229600" cy="4525962"/>
          </a:xfrm>
        </p:spPr>
        <p:txBody>
          <a:bodyPr/>
          <a:lstStyle/>
          <a:p>
            <a:pPr algn="just"/>
            <a:r>
              <a:rPr lang="en-US" sz="1800"/>
              <a:t>There are three reasons that teams generally decide to </a:t>
            </a:r>
            <a:r>
              <a:rPr lang="en-US" sz="1800">
                <a:hlinkClick r:id="rId2"/>
              </a:rPr>
              <a:t>implement distributed systems</a:t>
            </a:r>
            <a:r>
              <a:rPr lang="en-US" sz="1800"/>
              <a:t>:</a:t>
            </a:r>
          </a:p>
          <a:p>
            <a:pPr marL="0" indent="0" algn="just">
              <a:buNone/>
            </a:pPr>
            <a:endParaRPr lang="en-US" sz="1800"/>
          </a:p>
          <a:p>
            <a:pPr algn="just"/>
            <a:r>
              <a:rPr lang="en-US" sz="1800" b="1"/>
              <a:t>Horizontal Scalability</a:t>
            </a:r>
            <a:r>
              <a:rPr lang="en-US" sz="1800"/>
              <a:t>—Since computing happens independently on each node, it is easy and generally inexpensive to add additional nodes and functionality as necessary.</a:t>
            </a:r>
          </a:p>
          <a:p>
            <a:pPr marL="0" indent="0" algn="just">
              <a:buNone/>
            </a:pPr>
            <a:endParaRPr lang="en-US" sz="1800"/>
          </a:p>
          <a:p>
            <a:pPr algn="just"/>
            <a:r>
              <a:rPr lang="en-US" sz="1800" b="1"/>
              <a:t>Reliability</a:t>
            </a:r>
            <a:r>
              <a:rPr lang="en-US" sz="1800"/>
              <a:t>—Most distributed systems are fault-tolerant as they can be made up of hundreds of nodes that work together. The system generally doesn’t experience any disruptions if a single machine fails.</a:t>
            </a:r>
          </a:p>
          <a:p>
            <a:pPr algn="just"/>
            <a:endParaRPr lang="en-US" sz="1800"/>
          </a:p>
          <a:p>
            <a:pPr algn="just"/>
            <a:r>
              <a:rPr lang="en-US" sz="1800" b="1"/>
              <a:t>Performance</a:t>
            </a:r>
            <a:r>
              <a:rPr lang="en-US" sz="1800"/>
              <a:t>—Distributed systems are extremely efficient because work loads can be broken up and sent to multiple machines</a:t>
            </a:r>
            <a:r>
              <a:rPr lang="en-US" sz="2000"/>
              <a:t>.</a:t>
            </a:r>
          </a:p>
          <a:p>
            <a:endParaRPr lang="en-US"/>
          </a:p>
        </p:txBody>
      </p:sp>
      <p:sp>
        <p:nvSpPr>
          <p:cNvPr id="5" name="Text Box 2">
            <a:extLst>
              <a:ext uri="{FF2B5EF4-FFF2-40B4-BE49-F238E27FC236}">
                <a16:creationId xmlns:a16="http://schemas.microsoft.com/office/drawing/2014/main" id="{D5511533-E98C-4F1F-8826-18763CF19DF8}"/>
              </a:ext>
            </a:extLst>
          </p:cNvPr>
          <p:cNvSpPr txBox="1">
            <a:spLocks noGrp="1" noChangeArrowheads="1"/>
          </p:cNvSpPr>
          <p:nvPr>
            <p:ph type="title"/>
          </p:nvPr>
        </p:nvSpPr>
        <p:spPr bwMode="auto">
          <a:xfrm>
            <a:off x="155575" y="566126"/>
            <a:ext cx="789066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a:solidFill>
                  <a:schemeClr val="accent6">
                    <a:lumMod val="75000"/>
                  </a:schemeClr>
                </a:solidFill>
                <a:latin typeface="Century Gothic" panose="020B0502020202020204" pitchFamily="34" charset="0"/>
                <a:ea typeface="新細明體" pitchFamily="18" charset="-120"/>
              </a:rPr>
              <a:t>Distributed System - Benefits</a:t>
            </a:r>
            <a:endParaRPr lang="en-US" altLang="zh-TW" u="sng">
              <a:solidFill>
                <a:schemeClr val="accent6">
                  <a:lumMod val="75000"/>
                </a:schemeClr>
              </a:solidFill>
              <a:latin typeface="Century Gothic" panose="020B0502020202020204" pitchFamily="34" charset="0"/>
              <a:ea typeface="新細明體" pitchFamily="18" charset="-120"/>
            </a:endParaRPr>
          </a:p>
        </p:txBody>
      </p:sp>
    </p:spTree>
    <p:extLst>
      <p:ext uri="{BB962C8B-B14F-4D97-AF65-F5344CB8AC3E}">
        <p14:creationId xmlns:p14="http://schemas.microsoft.com/office/powerpoint/2010/main" val="2854611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7134586E-4994-4218-9177-870C8B26C91E}"/>
              </a:ext>
            </a:extLst>
          </p:cNvPr>
          <p:cNvSpPr>
            <a:spLocks noGrp="1"/>
          </p:cNvSpPr>
          <p:nvPr>
            <p:ph idx="1"/>
          </p:nvPr>
        </p:nvSpPr>
        <p:spPr>
          <a:xfrm>
            <a:off x="487363" y="1697038"/>
            <a:ext cx="8229600" cy="4525962"/>
          </a:xfrm>
        </p:spPr>
        <p:txBody>
          <a:bodyPr/>
          <a:lstStyle/>
          <a:p>
            <a:pPr algn="just"/>
            <a:r>
              <a:rPr lang="en-US" sz="1800" b="1"/>
              <a:t>Scheduling</a:t>
            </a:r>
            <a:r>
              <a:rPr lang="en-US" sz="1800"/>
              <a:t>—A distributed system has to decide which jobs need to run, when they should run, and where they should run. </a:t>
            </a:r>
          </a:p>
          <a:p>
            <a:pPr marL="0" indent="0" algn="just">
              <a:buNone/>
            </a:pPr>
            <a:endParaRPr lang="en-US" sz="1800"/>
          </a:p>
          <a:p>
            <a:pPr algn="just"/>
            <a:r>
              <a:rPr lang="en-US" sz="1800" b="1"/>
              <a:t>Latency</a:t>
            </a:r>
            <a:r>
              <a:rPr lang="en-US" sz="1800"/>
              <a:t>—The more widely your system is distributed, the more latency you can experience with communications.</a:t>
            </a:r>
          </a:p>
          <a:p>
            <a:endParaRPr lang="en-US"/>
          </a:p>
        </p:txBody>
      </p:sp>
      <p:sp>
        <p:nvSpPr>
          <p:cNvPr id="5" name="Text Box 2">
            <a:extLst>
              <a:ext uri="{FF2B5EF4-FFF2-40B4-BE49-F238E27FC236}">
                <a16:creationId xmlns:a16="http://schemas.microsoft.com/office/drawing/2014/main" id="{B82A7CBC-54F8-4C92-9CC6-EA3DF43B5943}"/>
              </a:ext>
            </a:extLst>
          </p:cNvPr>
          <p:cNvSpPr txBox="1">
            <a:spLocks noGrp="1" noChangeArrowheads="1"/>
          </p:cNvSpPr>
          <p:nvPr>
            <p:ph type="title"/>
          </p:nvPr>
        </p:nvSpPr>
        <p:spPr bwMode="auto">
          <a:xfrm>
            <a:off x="334851" y="566126"/>
            <a:ext cx="718641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a:solidFill>
                  <a:schemeClr val="accent6">
                    <a:lumMod val="75000"/>
                  </a:schemeClr>
                </a:solidFill>
                <a:latin typeface="Century Gothic" panose="020B0502020202020204" pitchFamily="34" charset="0"/>
                <a:ea typeface="新細明體" pitchFamily="18" charset="-120"/>
              </a:rPr>
              <a:t>Distributed System - Challenges</a:t>
            </a:r>
            <a:endParaRPr lang="en-US" altLang="zh-TW" u="sng">
              <a:solidFill>
                <a:schemeClr val="accent6">
                  <a:lumMod val="75000"/>
                </a:schemeClr>
              </a:solidFill>
              <a:latin typeface="Century Gothic" panose="020B0502020202020204" pitchFamily="34" charset="0"/>
              <a:ea typeface="新細明體" pitchFamily="18" charset="-120"/>
            </a:endParaRPr>
          </a:p>
        </p:txBody>
      </p:sp>
    </p:spTree>
    <p:extLst>
      <p:ext uri="{BB962C8B-B14F-4D97-AF65-F5344CB8AC3E}">
        <p14:creationId xmlns:p14="http://schemas.microsoft.com/office/powerpoint/2010/main" val="2782532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477FEACE-B472-4027-86C3-FE2F4255ABC0}"/>
              </a:ext>
            </a:extLst>
          </p:cNvPr>
          <p:cNvSpPr>
            <a:spLocks noGrp="1"/>
          </p:cNvSpPr>
          <p:nvPr>
            <p:ph idx="1"/>
          </p:nvPr>
        </p:nvSpPr>
        <p:spPr>
          <a:xfrm>
            <a:off x="435848" y="1323552"/>
            <a:ext cx="8229600" cy="4525962"/>
          </a:xfrm>
        </p:spPr>
        <p:txBody>
          <a:bodyPr/>
          <a:lstStyle/>
          <a:p>
            <a:pPr algn="just"/>
            <a:r>
              <a:rPr lang="en-US" sz="1800"/>
              <a:t>Distributed systems work either on client/server or P2P models:</a:t>
            </a:r>
            <a:endParaRPr lang="en-US" sz="1800" b="1"/>
          </a:p>
          <a:p>
            <a:pPr marL="0" indent="0" algn="just">
              <a:buNone/>
            </a:pPr>
            <a:r>
              <a:rPr lang="en-US" sz="1800" b="1"/>
              <a:t>      Client-server</a:t>
            </a:r>
          </a:p>
          <a:p>
            <a:pPr algn="just"/>
            <a:endParaRPr lang="en-US" sz="1800" b="1"/>
          </a:p>
          <a:p>
            <a:pPr algn="just"/>
            <a:r>
              <a:rPr lang="en-US" sz="1800" b="1"/>
              <a:t>Single tier - </a:t>
            </a:r>
            <a:r>
              <a:rPr lang="en-US" sz="1800"/>
              <a:t>A </a:t>
            </a:r>
            <a:r>
              <a:rPr lang="en-US" sz="1800" b="1"/>
              <a:t>single</a:t>
            </a:r>
            <a:r>
              <a:rPr lang="en-US" sz="1800"/>
              <a:t>-</a:t>
            </a:r>
            <a:r>
              <a:rPr lang="en-US" sz="1800" b="1"/>
              <a:t>tier architecture</a:t>
            </a:r>
            <a:r>
              <a:rPr lang="en-US" sz="1800"/>
              <a:t> is an </a:t>
            </a:r>
            <a:r>
              <a:rPr lang="en-US" sz="1800" b="1"/>
              <a:t>architecture</a:t>
            </a:r>
            <a:r>
              <a:rPr lang="en-US" sz="1800"/>
              <a:t> in which the entire application resides on the user's machine.</a:t>
            </a:r>
            <a:endParaRPr lang="en-US" sz="1800" b="1"/>
          </a:p>
          <a:p>
            <a:pPr algn="just"/>
            <a:r>
              <a:rPr lang="en-US" sz="1800" b="1"/>
              <a:t>Two tier </a:t>
            </a:r>
            <a:r>
              <a:rPr lang="en-US" sz="1800"/>
              <a:t>—Clients contact the server for data, then format it and display it to the end-user. The end-user can also make a change from the client-side and commit it back to the server to make it permanent.</a:t>
            </a:r>
          </a:p>
          <a:p>
            <a:pPr algn="just"/>
            <a:r>
              <a:rPr lang="en-US" sz="1800" b="1"/>
              <a:t>Three-tier</a:t>
            </a:r>
            <a:r>
              <a:rPr lang="en-US" sz="1800"/>
              <a:t>—Information about the client is stored in a middle tier rather than on the client to simplify application deployment. This architecture model is most common for </a:t>
            </a:r>
            <a:r>
              <a:rPr lang="en-US" sz="1800">
                <a:hlinkClick r:id="rId2"/>
              </a:rPr>
              <a:t>web applications</a:t>
            </a:r>
            <a:r>
              <a:rPr lang="en-US" sz="1800"/>
              <a:t>.</a:t>
            </a:r>
          </a:p>
          <a:p>
            <a:pPr algn="just"/>
            <a:endParaRPr lang="en-US" sz="1800"/>
          </a:p>
          <a:p>
            <a:pPr algn="just"/>
            <a:r>
              <a:rPr lang="en-US" sz="1800" b="1"/>
              <a:t>Peer-to-peer</a:t>
            </a:r>
            <a:r>
              <a:rPr lang="en-US" sz="1800"/>
              <a:t>—There are no additional machines used to provide services or manage resources. Responsibilities are uniformly distributed among machines in the system, known as peers, which can serve as either client or server.</a:t>
            </a:r>
          </a:p>
          <a:p>
            <a:endParaRPr lang="en-US"/>
          </a:p>
        </p:txBody>
      </p:sp>
      <p:sp>
        <p:nvSpPr>
          <p:cNvPr id="5" name="Text Box 2">
            <a:extLst>
              <a:ext uri="{FF2B5EF4-FFF2-40B4-BE49-F238E27FC236}">
                <a16:creationId xmlns:a16="http://schemas.microsoft.com/office/drawing/2014/main" id="{3CA973BF-3C1C-4F29-B9C9-DEC47CDA2D51}"/>
              </a:ext>
            </a:extLst>
          </p:cNvPr>
          <p:cNvSpPr txBox="1">
            <a:spLocks noGrp="1" noChangeArrowheads="1"/>
          </p:cNvSpPr>
          <p:nvPr>
            <p:ph type="title"/>
          </p:nvPr>
        </p:nvSpPr>
        <p:spPr bwMode="auto">
          <a:xfrm>
            <a:off x="155575" y="437337"/>
            <a:ext cx="789066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a:solidFill>
                  <a:schemeClr val="accent6">
                    <a:lumMod val="75000"/>
                  </a:schemeClr>
                </a:solidFill>
                <a:latin typeface="Century Gothic" panose="020B0502020202020204" pitchFamily="34" charset="0"/>
                <a:ea typeface="新細明體" pitchFamily="18" charset="-120"/>
              </a:rPr>
              <a:t>Distributed System – Types</a:t>
            </a:r>
            <a:endParaRPr lang="en-US" altLang="zh-TW" u="sng">
              <a:solidFill>
                <a:schemeClr val="accent6">
                  <a:lumMod val="75000"/>
                </a:schemeClr>
              </a:solidFill>
              <a:latin typeface="Century Gothic" panose="020B0502020202020204" pitchFamily="34" charset="0"/>
              <a:ea typeface="新細明體" pitchFamily="18" charset="-120"/>
            </a:endParaRPr>
          </a:p>
        </p:txBody>
      </p:sp>
    </p:spTree>
    <p:extLst>
      <p:ext uri="{BB962C8B-B14F-4D97-AF65-F5344CB8AC3E}">
        <p14:creationId xmlns:p14="http://schemas.microsoft.com/office/powerpoint/2010/main" val="2541192622"/>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E916254A6895E40A31E093E5C38CA38" ma:contentTypeVersion="9" ma:contentTypeDescription="Create a new document." ma:contentTypeScope="" ma:versionID="06f12010fc56d5a98bd6c3678ecd07d6">
  <xsd:schema xmlns:xsd="http://www.w3.org/2001/XMLSchema" xmlns:xs="http://www.w3.org/2001/XMLSchema" xmlns:p="http://schemas.microsoft.com/office/2006/metadata/properties" xmlns:ns2="5465b71e-750a-4d2c-81c7-03e5cb8e4740" xmlns:ns3="12773c8e-aaba-4c27-8145-fd97cf83fa2f" targetNamespace="http://schemas.microsoft.com/office/2006/metadata/properties" ma:root="true" ma:fieldsID="12383339287c99fd22b3657c9b16ebbe" ns2:_="" ns3:_="">
    <xsd:import namespace="5465b71e-750a-4d2c-81c7-03e5cb8e4740"/>
    <xsd:import namespace="12773c8e-aaba-4c27-8145-fd97cf83fa2f"/>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65b71e-750a-4d2c-81c7-03e5cb8e47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2773c8e-aaba-4c27-8145-fd97cf83fa2f"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374C82B-844E-4C6D-B41E-036AD4E59A6E}">
  <ds:schemaRefs>
    <ds:schemaRef ds:uri="http://schemas.microsoft.com/sharepoint/v3/contenttype/forms"/>
  </ds:schemaRefs>
</ds:datastoreItem>
</file>

<file path=customXml/itemProps2.xml><?xml version="1.0" encoding="utf-8"?>
<ds:datastoreItem xmlns:ds="http://schemas.openxmlformats.org/officeDocument/2006/customXml" ds:itemID="{722A6906-AD28-4305-94C9-9D9FC3F487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465b71e-750a-4d2c-81c7-03e5cb8e4740"/>
    <ds:schemaRef ds:uri="12773c8e-aaba-4c27-8145-fd97cf83fa2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ED3909F-E191-4C23-B23C-BA46B5ADDDA2}">
  <ds:schemaRefs>
    <ds:schemaRef ds:uri="http://schemas.microsoft.com/office/2006/documentManagement/types"/>
    <ds:schemaRef ds:uri="http://www.w3.org/XML/1998/namespace"/>
    <ds:schemaRef ds:uri="http://purl.org/dc/dcmitype/"/>
    <ds:schemaRef ds:uri="5465b71e-750a-4d2c-81c7-03e5cb8e4740"/>
    <ds:schemaRef ds:uri="http://purl.org/dc/terms/"/>
    <ds:schemaRef ds:uri="http://schemas.microsoft.com/office/infopath/2007/PartnerControls"/>
    <ds:schemaRef ds:uri="http://schemas.microsoft.com/office/2006/metadata/properties"/>
    <ds:schemaRef ds:uri="http://purl.org/dc/elements/1.1/"/>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5</TotalTime>
  <Words>540</Words>
  <Application>Microsoft Office PowerPoint</Application>
  <PresentationFormat>Widescreen</PresentationFormat>
  <Paragraphs>70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Century Gothic</vt:lpstr>
      <vt:lpstr>Montserrat</vt:lpstr>
      <vt:lpstr>PT Sans</vt:lpstr>
      <vt:lpstr>UCTI-Template-foundation-level</vt:lpstr>
      <vt:lpstr>PowerPoint Presentation</vt:lpstr>
      <vt:lpstr>TOPIC LEARNING OUTCOMES</vt:lpstr>
      <vt:lpstr>Teaching Contents</vt:lpstr>
      <vt:lpstr>What is Distributed System?</vt:lpstr>
      <vt:lpstr>Distributed System - Parts</vt:lpstr>
      <vt:lpstr>Distributed System – Example - ATM</vt:lpstr>
      <vt:lpstr>Distributed System - Benefits</vt:lpstr>
      <vt:lpstr>Distributed System - Challenges</vt:lpstr>
      <vt:lpstr>Distributed System – Types</vt:lpstr>
      <vt:lpstr>Distributed Application using RMI</vt:lpstr>
      <vt:lpstr>Review Questions</vt:lpstr>
      <vt:lpstr>Summary / Recap of Main Points</vt:lpstr>
      <vt:lpstr>What To Expect Next Week</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Ts. Umapathy Eaganathan</cp:lastModifiedBy>
  <cp:revision>2</cp:revision>
  <cp:lastPrinted>2023-02-03T03:07:34Z</cp:lastPrinted>
  <dcterms:created xsi:type="dcterms:W3CDTF">2005-08-02T10:18:20Z</dcterms:created>
  <dcterms:modified xsi:type="dcterms:W3CDTF">2024-01-08T11:47:44Z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0x0101001E916254A6895E40A31E093E5C38CA38</vt:lpwstr>
  </property>
</Properties>
</file>

<file path=docProps/thumbnail.jpeg>
</file>